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244002"/>
            <a:ext cx="837455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134F5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2975" y="66525"/>
            <a:ext cx="348617" cy="357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4" y="136852"/>
            <a:ext cx="8374551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085042"/>
            <a:ext cx="8374551" cy="107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134F5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320" y="1340963"/>
            <a:ext cx="5939155" cy="21392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5715" algn="ctr">
              <a:lnSpc>
                <a:spcPct val="100699"/>
              </a:lnSpc>
              <a:spcBef>
                <a:spcPts val="65"/>
              </a:spcBef>
            </a:pPr>
            <a:r>
              <a:rPr sz="4200" spc="-10" dirty="0">
                <a:latin typeface="Verdana"/>
                <a:cs typeface="Verdana"/>
              </a:rPr>
              <a:t>Capstone Project </a:t>
            </a:r>
            <a:r>
              <a:rPr sz="4200" spc="-5" dirty="0">
                <a:latin typeface="Verdana"/>
                <a:cs typeface="Verdana"/>
              </a:rPr>
              <a:t> </a:t>
            </a:r>
            <a:r>
              <a:rPr sz="3600" spc="-5" dirty="0">
                <a:solidFill>
                  <a:srgbClr val="134F5C"/>
                </a:solidFill>
                <a:latin typeface="Verdana"/>
                <a:cs typeface="Verdana"/>
              </a:rPr>
              <a:t>Online</a:t>
            </a:r>
            <a:r>
              <a:rPr sz="3600" spc="-5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3600" spc="-5" dirty="0">
                <a:solidFill>
                  <a:srgbClr val="134F5C"/>
                </a:solidFill>
                <a:latin typeface="Verdana"/>
                <a:cs typeface="Verdana"/>
              </a:rPr>
              <a:t>Retail</a:t>
            </a:r>
            <a:r>
              <a:rPr sz="3600" spc="-5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3600" spc="-5" dirty="0">
                <a:solidFill>
                  <a:srgbClr val="134F5C"/>
                </a:solidFill>
                <a:latin typeface="Verdana"/>
                <a:cs typeface="Verdana"/>
              </a:rPr>
              <a:t>Customer </a:t>
            </a:r>
            <a:r>
              <a:rPr sz="3600" spc="-1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3600" spc="-5" dirty="0">
                <a:solidFill>
                  <a:srgbClr val="134F5C"/>
                </a:solidFill>
                <a:latin typeface="Verdana"/>
                <a:cs typeface="Verdana"/>
              </a:rPr>
              <a:t>Segmentation</a:t>
            </a:r>
            <a:endParaRPr sz="3600" dirty="0">
              <a:latin typeface="Verdana"/>
              <a:cs typeface="Verdana"/>
            </a:endParaRPr>
          </a:p>
          <a:p>
            <a:pPr marL="1757680" marR="2106295">
              <a:lnSpc>
                <a:spcPts val="2760"/>
              </a:lnSpc>
              <a:spcBef>
                <a:spcPts val="30"/>
              </a:spcBef>
            </a:pPr>
            <a:r>
              <a:rPr lang="en-IN" sz="2300" spc="-5" dirty="0" err="1" smtClean="0">
                <a:solidFill>
                  <a:srgbClr val="1F497D"/>
                </a:solidFill>
                <a:latin typeface="Trebuchet MS"/>
                <a:cs typeface="Trebuchet MS"/>
              </a:rPr>
              <a:t>Tushar</a:t>
            </a:r>
            <a:r>
              <a:rPr lang="en-IN" sz="2300" spc="-5" dirty="0" smtClean="0">
                <a:solidFill>
                  <a:srgbClr val="1F497D"/>
                </a:solidFill>
                <a:latin typeface="Trebuchet MS"/>
                <a:cs typeface="Trebuchet MS"/>
              </a:rPr>
              <a:t> </a:t>
            </a:r>
            <a:r>
              <a:rPr lang="en-IN" sz="2300" spc="-5" dirty="0" err="1" smtClean="0">
                <a:solidFill>
                  <a:srgbClr val="1F497D"/>
                </a:solidFill>
                <a:latin typeface="Trebuchet MS"/>
                <a:cs typeface="Trebuchet MS"/>
              </a:rPr>
              <a:t>Gautam</a:t>
            </a:r>
            <a:endParaRPr sz="23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55209"/>
            <a:ext cx="451485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Periodical</a:t>
            </a:r>
            <a:r>
              <a:rPr sz="2750" b="1" spc="-5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purchasing</a:t>
            </a:r>
            <a:r>
              <a:rPr sz="2750" b="1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stats: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25" y="2917725"/>
            <a:ext cx="5371098" cy="2154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725" y="846050"/>
            <a:ext cx="5371097" cy="20029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2975" y="903708"/>
            <a:ext cx="272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 wednesday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thursday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there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sale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7089" y="3850220"/>
            <a:ext cx="258191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people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buying on </a:t>
            </a:r>
            <a:r>
              <a:rPr sz="1200" b="1" spc="-29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afternoon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time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period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625" y="174752"/>
            <a:ext cx="5806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35" dirty="0"/>
              <a:t> </a:t>
            </a:r>
            <a:r>
              <a:rPr spc="-5" dirty="0"/>
              <a:t>revenue</a:t>
            </a:r>
            <a:r>
              <a:rPr spc="-35" dirty="0"/>
              <a:t> </a:t>
            </a:r>
            <a:r>
              <a:rPr spc="-5" dirty="0"/>
              <a:t>generated</a:t>
            </a:r>
            <a:r>
              <a:rPr spc="-35" dirty="0"/>
              <a:t> </a:t>
            </a:r>
            <a:r>
              <a:rPr spc="-5" dirty="0"/>
              <a:t>weekday: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949" y="729175"/>
            <a:ext cx="6448421" cy="3416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2151" y="4312646"/>
            <a:ext cx="4277360" cy="4457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spc="-4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Thursday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Company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generating the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highest</a:t>
            </a:r>
            <a:r>
              <a:rPr sz="1200" b="1" spc="3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</a:t>
            </a:r>
            <a:endParaRPr sz="1200">
              <a:latin typeface="Roboto"/>
              <a:cs typeface="Roboto"/>
            </a:endParaRPr>
          </a:p>
          <a:p>
            <a:pPr marL="348615" indent="-336550">
              <a:lnSpc>
                <a:spcPct val="100000"/>
              </a:lnSpc>
              <a:spcBef>
                <a:spcPts val="215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Sunday company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is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generating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less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250" y="440301"/>
            <a:ext cx="8721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61710" algn="l"/>
              </a:tabLst>
            </a:pPr>
            <a:r>
              <a:rPr spc="-5" dirty="0"/>
              <a:t>High quantity and</a:t>
            </a:r>
            <a:r>
              <a:rPr dirty="0"/>
              <a:t> </a:t>
            </a:r>
            <a:r>
              <a:rPr spc="-5" dirty="0"/>
              <a:t>high purchasing	countries</a:t>
            </a:r>
            <a:r>
              <a:rPr spc="-85" dirty="0"/>
              <a:t> </a:t>
            </a:r>
            <a:r>
              <a:rPr spc="-5" dirty="0"/>
              <a:t>stats: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925" y="987100"/>
            <a:ext cx="6384847" cy="37277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00550" y="1450307"/>
            <a:ext cx="1905635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80" indent="-35560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67030" algn="l"/>
                <a:tab pos="368300" algn="l"/>
              </a:tabLst>
            </a:pP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Here 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400" b="1" spc="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united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kingdom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the country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which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purchase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more 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items as compared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to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other</a:t>
            </a:r>
            <a:r>
              <a:rPr sz="14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3C78D8"/>
              </a:buClr>
              <a:buFont typeface="Arial"/>
              <a:buChar char="●"/>
            </a:pPr>
            <a:endParaRPr sz="1600">
              <a:latin typeface="Roboto"/>
              <a:cs typeface="Roboto"/>
            </a:endParaRPr>
          </a:p>
          <a:p>
            <a:pPr marL="367665" marR="207010" indent="-355600">
              <a:lnSpc>
                <a:spcPct val="114999"/>
              </a:lnSpc>
              <a:spcBef>
                <a:spcPts val="1210"/>
              </a:spcBef>
              <a:buFont typeface="Arial"/>
              <a:buChar char="●"/>
              <a:tabLst>
                <a:tab pos="367030" algn="l"/>
                <a:tab pos="368300" algn="l"/>
              </a:tabLst>
            </a:pP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Singapore is a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least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purchasing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25" y="0"/>
            <a:ext cx="47796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119630" algn="l"/>
              </a:tabLst>
            </a:pPr>
            <a:r>
              <a:rPr spc="-5" dirty="0"/>
              <a:t>High quantity and high </a:t>
            </a:r>
            <a:r>
              <a:rPr dirty="0"/>
              <a:t> </a:t>
            </a:r>
            <a:r>
              <a:rPr spc="-5" dirty="0"/>
              <a:t>purchasing	countries</a:t>
            </a:r>
            <a:r>
              <a:rPr spc="-95" dirty="0"/>
              <a:t> </a:t>
            </a:r>
            <a:r>
              <a:rPr spc="-5" dirty="0"/>
              <a:t>stats: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925" y="1011125"/>
            <a:ext cx="5529248" cy="40201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5824" y="1290476"/>
            <a:ext cx="28301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400" b="1" spc="-25" dirty="0">
                <a:solidFill>
                  <a:srgbClr val="3C78D8"/>
                </a:solidFill>
                <a:latin typeface="Roboto"/>
                <a:cs typeface="Roboto"/>
              </a:rPr>
              <a:t>UK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is the country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which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purchase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in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high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5" dirty="0">
                <a:solidFill>
                  <a:srgbClr val="3C78D8"/>
                </a:solidFill>
                <a:latin typeface="Roboto"/>
                <a:cs typeface="Roboto"/>
              </a:rPr>
              <a:t>quantity.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japan</a:t>
            </a:r>
            <a:r>
              <a:rPr sz="1400" b="1" spc="5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400" b="1" spc="5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a</a:t>
            </a:r>
            <a:r>
              <a:rPr sz="1400" b="1" spc="5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lease</a:t>
            </a:r>
            <a:r>
              <a:rPr sz="1400" b="1" spc="5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purchasing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760"/>
            <a:ext cx="483362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" dirty="0">
                <a:latin typeface="Trebuchet MS"/>
                <a:cs typeface="Trebuchet MS"/>
              </a:rPr>
              <a:t>Product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Sales</a:t>
            </a:r>
            <a:r>
              <a:rPr sz="2750" spc="-4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Categorization: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825" y="1414474"/>
            <a:ext cx="7233049" cy="31543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4127" y="4751092"/>
            <a:ext cx="37979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212121"/>
              </a:buClr>
              <a:buSzPct val="92307"/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300" b="1" spc="5" dirty="0">
                <a:solidFill>
                  <a:srgbClr val="3C78D8"/>
                </a:solidFill>
                <a:latin typeface="Roboto"/>
                <a:cs typeface="Roboto"/>
              </a:rPr>
              <a:t>Above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can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the 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product </a:t>
            </a:r>
            <a:r>
              <a:rPr sz="1300" b="1" dirty="0">
                <a:solidFill>
                  <a:srgbClr val="3C78D8"/>
                </a:solidFill>
                <a:latin typeface="Roboto"/>
                <a:cs typeface="Roboto"/>
              </a:rPr>
              <a:t>sale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dirty="0">
                <a:solidFill>
                  <a:srgbClr val="3C78D8"/>
                </a:solidFill>
                <a:latin typeface="Roboto"/>
                <a:cs typeface="Roboto"/>
              </a:rPr>
              <a:t>categories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75" y="174752"/>
            <a:ext cx="7010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Top</a:t>
            </a:r>
            <a:r>
              <a:rPr spc="-25" dirty="0"/>
              <a:t> </a:t>
            </a:r>
            <a:r>
              <a:rPr spc="-5" dirty="0"/>
              <a:t>sold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5" dirty="0"/>
              <a:t>revenue</a:t>
            </a:r>
            <a:r>
              <a:rPr spc="-20" dirty="0"/>
              <a:t> </a:t>
            </a:r>
            <a:r>
              <a:rPr spc="-5" dirty="0"/>
              <a:t>generated</a:t>
            </a:r>
            <a:r>
              <a:rPr spc="45" dirty="0"/>
              <a:t> </a:t>
            </a:r>
            <a:r>
              <a:rPr spc="-5" dirty="0"/>
              <a:t>product: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78038"/>
            <a:ext cx="4468495" cy="3898900"/>
            <a:chOff x="0" y="678038"/>
            <a:chExt cx="4468495" cy="3898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8038"/>
              <a:ext cx="4468423" cy="37874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4499" y="4393934"/>
              <a:ext cx="2404110" cy="182880"/>
            </a:xfrm>
            <a:custGeom>
              <a:avLst/>
              <a:gdLst/>
              <a:ahLst/>
              <a:cxnLst/>
              <a:rect l="l" t="t" r="r" b="b"/>
              <a:pathLst>
                <a:path w="2404110" h="182879">
                  <a:moveTo>
                    <a:pt x="2404094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404094" y="0"/>
                  </a:lnTo>
                  <a:lnTo>
                    <a:pt x="2404094" y="182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575" y="846324"/>
            <a:ext cx="4318399" cy="34807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1799" y="4365868"/>
            <a:ext cx="2426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sold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product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799" y="4548747"/>
            <a:ext cx="2608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is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Paper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craft,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birdie</a:t>
            </a:r>
            <a:r>
              <a:rPr sz="1200" b="1" spc="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200" b="1" spc="-28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least sold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lunch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bad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red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retrospot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8990" y="4270145"/>
            <a:ext cx="434975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generated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is</a:t>
            </a:r>
            <a:r>
              <a:rPr sz="1200" b="1" spc="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Paper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craft,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birdie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least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revenue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generated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jumbo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bag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pink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polkadot.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Highest quantity of products purchased by </a:t>
            </a:r>
            <a:r>
              <a:rPr dirty="0"/>
              <a:t> </a:t>
            </a:r>
            <a:r>
              <a:rPr spc="-5" dirty="0"/>
              <a:t>customer and Customers who buy often but </a:t>
            </a:r>
            <a:r>
              <a:rPr spc="-765" dirty="0"/>
              <a:t> </a:t>
            </a:r>
            <a:r>
              <a:rPr spc="-5" dirty="0"/>
              <a:t>spend</a:t>
            </a:r>
            <a:r>
              <a:rPr spc="-10" dirty="0"/>
              <a:t> </a:t>
            </a:r>
            <a:r>
              <a:rPr spc="-5" dirty="0"/>
              <a:t>very little: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75" y="1580724"/>
            <a:ext cx="4467472" cy="27431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398" y="1273100"/>
            <a:ext cx="4157647" cy="27431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7813" y="4352195"/>
            <a:ext cx="247840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Above are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customer id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who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purchased highest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quantity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products.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2198" y="4287316"/>
            <a:ext cx="3764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Above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Customers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who buy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often,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but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spent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388051"/>
            <a:ext cx="3580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Customers</a:t>
            </a:r>
            <a:r>
              <a:rPr spc="-85" dirty="0"/>
              <a:t> </a:t>
            </a:r>
            <a:r>
              <a:rPr spc="-5" dirty="0"/>
              <a:t>category: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99" y="1318025"/>
            <a:ext cx="4126698" cy="3343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6698" y="679450"/>
            <a:ext cx="4468397" cy="32194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81463" y="4186995"/>
            <a:ext cx="272478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have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no.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bronze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customers.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5195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30" dirty="0"/>
              <a:t> </a:t>
            </a:r>
            <a:r>
              <a:rPr spc="-5" dirty="0"/>
              <a:t>customers</a:t>
            </a:r>
            <a:r>
              <a:rPr spc="-25" dirty="0"/>
              <a:t> </a:t>
            </a:r>
            <a:r>
              <a:rPr spc="-5" dirty="0"/>
              <a:t>lost</a:t>
            </a:r>
            <a:r>
              <a:rPr spc="-30" dirty="0"/>
              <a:t> </a:t>
            </a:r>
            <a:r>
              <a:rPr spc="-5" dirty="0"/>
              <a:t>in</a:t>
            </a:r>
            <a:r>
              <a:rPr spc="-30" dirty="0"/>
              <a:t> </a:t>
            </a:r>
            <a:r>
              <a:rPr spc="-5" dirty="0"/>
              <a:t>month: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500" y="1250950"/>
            <a:ext cx="7865274" cy="32194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840" y="4473199"/>
            <a:ext cx="7319009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We can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observe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that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very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number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of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customers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lost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visiting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store.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end of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year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many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customers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lost.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8061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Recency, </a:t>
            </a:r>
            <a:r>
              <a:rPr spc="-5" dirty="0"/>
              <a:t>Frequency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dirty="0"/>
              <a:t>Monetary</a:t>
            </a:r>
            <a:r>
              <a:rPr spc="-20" dirty="0"/>
              <a:t> </a:t>
            </a:r>
            <a:r>
              <a:rPr spc="-35" dirty="0"/>
              <a:t>Value</a:t>
            </a:r>
            <a:r>
              <a:rPr spc="35" dirty="0"/>
              <a:t> </a:t>
            </a:r>
            <a:r>
              <a:rPr spc="-5" dirty="0"/>
              <a:t>score: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50" y="1452824"/>
            <a:ext cx="3879072" cy="21288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7300" y="1611956"/>
            <a:ext cx="3983173" cy="1810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3376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</a:t>
            </a:r>
            <a:r>
              <a:rPr spc="-85" dirty="0"/>
              <a:t> </a:t>
            </a:r>
            <a:r>
              <a:rPr spc="-5" dirty="0"/>
              <a:t>Statement: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510">
              <a:lnSpc>
                <a:spcPct val="114999"/>
              </a:lnSpc>
              <a:spcBef>
                <a:spcPts val="100"/>
              </a:spcBef>
            </a:pPr>
            <a:r>
              <a:rPr spc="-5" dirty="0"/>
              <a:t>In this project, your task is to identify major customer segments on </a:t>
            </a:r>
            <a:r>
              <a:rPr dirty="0"/>
              <a:t>a </a:t>
            </a:r>
            <a:r>
              <a:rPr spc="-5" dirty="0"/>
              <a:t>transnational data set </a:t>
            </a:r>
            <a:r>
              <a:rPr spc="-440" dirty="0"/>
              <a:t> </a:t>
            </a:r>
            <a:r>
              <a:rPr spc="-5" dirty="0"/>
              <a:t>which</a:t>
            </a:r>
            <a:r>
              <a:rPr spc="-10" dirty="0"/>
              <a:t> </a:t>
            </a:r>
            <a:r>
              <a:rPr spc="-5" dirty="0"/>
              <a:t>contains</a:t>
            </a:r>
            <a:r>
              <a:rPr spc="-10" dirty="0"/>
              <a:t> </a:t>
            </a:r>
            <a:r>
              <a:rPr spc="-5" dirty="0"/>
              <a:t>all the</a:t>
            </a:r>
            <a:r>
              <a:rPr spc="-10" dirty="0"/>
              <a:t> </a:t>
            </a:r>
            <a:r>
              <a:rPr spc="-5" dirty="0"/>
              <a:t>transactions occurring</a:t>
            </a:r>
            <a:r>
              <a:rPr spc="-10" dirty="0"/>
              <a:t> </a:t>
            </a:r>
            <a:r>
              <a:rPr spc="-5" dirty="0"/>
              <a:t>between 01/12/2010</a:t>
            </a:r>
            <a:r>
              <a:rPr spc="-10" dirty="0"/>
              <a:t> </a:t>
            </a:r>
            <a:r>
              <a:rPr spc="-5" dirty="0"/>
              <a:t>and 09/12/2011</a:t>
            </a:r>
            <a:r>
              <a:rPr spc="-10" dirty="0"/>
              <a:t> </a:t>
            </a:r>
            <a:r>
              <a:rPr spc="-5" dirty="0"/>
              <a:t>for </a:t>
            </a:r>
            <a:r>
              <a:rPr dirty="0"/>
              <a:t>a</a:t>
            </a:r>
          </a:p>
          <a:p>
            <a:pPr marL="12700" marR="5080">
              <a:lnSpc>
                <a:spcPct val="114999"/>
              </a:lnSpc>
            </a:pPr>
            <a:r>
              <a:rPr spc="-5" dirty="0"/>
              <a:t>UK-based and registered non-store online retail.The company mainly sells unique all-occasion </a:t>
            </a:r>
            <a:r>
              <a:rPr spc="-440" dirty="0"/>
              <a:t> </a:t>
            </a:r>
            <a:r>
              <a:rPr spc="-5" dirty="0"/>
              <a:t>gifts.</a:t>
            </a:r>
            <a:r>
              <a:rPr spc="-10" dirty="0"/>
              <a:t> </a:t>
            </a:r>
            <a:r>
              <a:rPr spc="-5" dirty="0"/>
              <a:t>Many customers of the company</a:t>
            </a:r>
            <a:r>
              <a:rPr spc="-10" dirty="0"/>
              <a:t> </a:t>
            </a:r>
            <a:r>
              <a:rPr spc="-5" dirty="0"/>
              <a:t>are wholesalers.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50" y="50600"/>
            <a:ext cx="61061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after</a:t>
            </a:r>
            <a:r>
              <a:rPr spc="-25" dirty="0"/>
              <a:t> </a:t>
            </a:r>
            <a:r>
              <a:rPr spc="-5" dirty="0"/>
              <a:t>log</a:t>
            </a:r>
            <a:r>
              <a:rPr spc="-30" dirty="0"/>
              <a:t> </a:t>
            </a:r>
            <a:r>
              <a:rPr dirty="0"/>
              <a:t>transformation: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37800" y="628425"/>
            <a:ext cx="4423410" cy="4150360"/>
            <a:chOff x="4437800" y="628425"/>
            <a:chExt cx="4423410" cy="4150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7800" y="628425"/>
              <a:ext cx="4423172" cy="40660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41971" y="4595399"/>
              <a:ext cx="3561079" cy="182880"/>
            </a:xfrm>
            <a:custGeom>
              <a:avLst/>
              <a:gdLst/>
              <a:ahLst/>
              <a:cxnLst/>
              <a:rect l="l" t="t" r="r" b="b"/>
              <a:pathLst>
                <a:path w="3561079" h="182879">
                  <a:moveTo>
                    <a:pt x="3560712" y="182879"/>
                  </a:moveTo>
                  <a:lnTo>
                    <a:pt x="0" y="182879"/>
                  </a:lnTo>
                  <a:lnTo>
                    <a:pt x="0" y="0"/>
                  </a:lnTo>
                  <a:lnTo>
                    <a:pt x="3560712" y="0"/>
                  </a:lnTo>
                  <a:lnTo>
                    <a:pt x="3560712" y="182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50" y="538725"/>
            <a:ext cx="4158873" cy="40660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4275" y="4752133"/>
            <a:ext cx="383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Above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we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can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see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all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the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3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212121"/>
                </a:solidFill>
                <a:latin typeface="Roboto"/>
                <a:cs typeface="Roboto"/>
              </a:rPr>
              <a:t>graphs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are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positively</a:t>
            </a:r>
            <a:r>
              <a:rPr sz="1200" spc="4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skewed.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6915" y="4567333"/>
            <a:ext cx="3538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after </a:t>
            </a: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log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transformation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we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can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see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data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is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212121"/>
                </a:solidFill>
                <a:latin typeface="Roboto"/>
                <a:cs typeface="Roboto"/>
              </a:rPr>
              <a:t>normally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9271" y="4750213"/>
            <a:ext cx="2170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distributed(normal</a:t>
            </a:r>
            <a:r>
              <a:rPr sz="1200" spc="-3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distribution).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99" y="257200"/>
            <a:ext cx="4164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Finding</a:t>
            </a:r>
            <a:r>
              <a:rPr spc="-55" dirty="0"/>
              <a:t> </a:t>
            </a:r>
            <a:r>
              <a:rPr spc="-5" dirty="0"/>
              <a:t>Optimal</a:t>
            </a:r>
            <a:r>
              <a:rPr spc="-50" dirty="0"/>
              <a:t> </a:t>
            </a:r>
            <a:r>
              <a:rPr spc="-5" dirty="0"/>
              <a:t>Cluster: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287" y="898749"/>
            <a:ext cx="6067423" cy="34873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525" y="4557268"/>
            <a:ext cx="844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Based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inertia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silhouette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score,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optimal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number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of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cluster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3.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However,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during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implemention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of</a:t>
            </a:r>
            <a:r>
              <a:rPr sz="1200" b="1" spc="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KMeans,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cluster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3,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4,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5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will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be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tested </a:t>
            </a:r>
            <a:r>
              <a:rPr sz="1200" b="1" spc="-20" dirty="0">
                <a:solidFill>
                  <a:srgbClr val="3C78D8"/>
                </a:solidFill>
                <a:latin typeface="Roboto"/>
                <a:cs typeface="Roboto"/>
              </a:rPr>
              <a:t>to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experiment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which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cluster makes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business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sense.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44002"/>
            <a:ext cx="209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2800" b="1" spc="-9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used: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966692"/>
            <a:ext cx="246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8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KMeans</a:t>
            </a:r>
            <a:r>
              <a:rPr sz="1800" spc="-8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Clustering: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75" y="1457325"/>
            <a:ext cx="4553197" cy="34611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750" y="492923"/>
            <a:ext cx="3856423" cy="4425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7110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25" dirty="0"/>
              <a:t> </a:t>
            </a:r>
            <a:r>
              <a:rPr spc="-5" dirty="0"/>
              <a:t>models</a:t>
            </a:r>
            <a:r>
              <a:rPr spc="-25" dirty="0"/>
              <a:t> </a:t>
            </a:r>
            <a:r>
              <a:rPr spc="-5" dirty="0"/>
              <a:t>used</a:t>
            </a:r>
            <a:r>
              <a:rPr spc="-3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5" dirty="0"/>
              <a:t>prediction: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858" y="1144218"/>
            <a:ext cx="8411845" cy="28143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84835" indent="-57277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584835" algn="l"/>
                <a:tab pos="58547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Logistic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Regression:</a:t>
            </a:r>
            <a:endParaRPr sz="1800">
              <a:latin typeface="Arial MT"/>
              <a:cs typeface="Arial MT"/>
            </a:endParaRPr>
          </a:p>
          <a:p>
            <a:pPr marL="584835" indent="-57277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84835" algn="l"/>
                <a:tab pos="58547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Random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Forest:</a:t>
            </a:r>
            <a:endParaRPr sz="1800">
              <a:latin typeface="Arial MT"/>
              <a:cs typeface="Arial MT"/>
            </a:endParaRPr>
          </a:p>
          <a:p>
            <a:pPr marL="584835" indent="-57277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84835" algn="l"/>
                <a:tab pos="58547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XGBoost: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Arial MT"/>
              <a:cs typeface="Arial MT"/>
            </a:endParaRPr>
          </a:p>
          <a:p>
            <a:pPr marL="191770">
              <a:lnSpc>
                <a:spcPct val="100000"/>
              </a:lnSpc>
            </a:pPr>
            <a:r>
              <a:rPr sz="1800" b="1" spc="-5" dirty="0">
                <a:solidFill>
                  <a:srgbClr val="CC0000"/>
                </a:solidFill>
                <a:latin typeface="Arial"/>
                <a:cs typeface="Arial"/>
              </a:rPr>
              <a:t>Observation:</a:t>
            </a:r>
            <a:endParaRPr sz="1800">
              <a:latin typeface="Arial"/>
              <a:cs typeface="Arial"/>
            </a:endParaRPr>
          </a:p>
          <a:p>
            <a:pPr marL="128270" marR="5080" indent="63500">
              <a:lnSpc>
                <a:spcPct val="100000"/>
              </a:lnSpc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I’ve used logistic Regression at first but the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score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was bit less, after that I’ve used </a:t>
            </a:r>
            <a:r>
              <a:rPr sz="1800" spc="-49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Tree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based algorithm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i.e. Random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 and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XGBoost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with Random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I</a:t>
            </a:r>
            <a:endParaRPr sz="1800">
              <a:latin typeface="Arial MT"/>
              <a:cs typeface="Arial MT"/>
            </a:endParaRPr>
          </a:p>
          <a:p>
            <a:pPr marL="128270" marR="660400">
              <a:lnSpc>
                <a:spcPct val="114999"/>
              </a:lnSpc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got highest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score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compared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 other two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so, random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 is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my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optimal </a:t>
            </a:r>
            <a:r>
              <a:rPr sz="1800" spc="-49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model</a:t>
            </a:r>
            <a:r>
              <a:rPr sz="1800" spc="49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be used for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further.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3081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Evaluation</a:t>
            </a:r>
            <a:r>
              <a:rPr spc="-90" dirty="0"/>
              <a:t> </a:t>
            </a:r>
            <a:r>
              <a:rPr dirty="0"/>
              <a:t>Matrix: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75" y="1933575"/>
            <a:ext cx="8610599" cy="129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0188"/>
            <a:ext cx="20580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Challenges</a:t>
            </a:r>
            <a:r>
              <a:rPr sz="3200" spc="-5" dirty="0"/>
              <a:t>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26427" y="1188670"/>
            <a:ext cx="796417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indent="-415290">
              <a:lnSpc>
                <a:spcPct val="100000"/>
              </a:lnSpc>
              <a:spcBef>
                <a:spcPts val="100"/>
              </a:spcBef>
              <a:buChar char="●"/>
              <a:tabLst>
                <a:tab pos="427355" algn="l"/>
                <a:tab pos="42799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Loading</a:t>
            </a:r>
            <a:r>
              <a:rPr sz="1800" spc="-3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dataset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takes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427355" indent="-415290">
              <a:lnSpc>
                <a:spcPct val="100000"/>
              </a:lnSpc>
              <a:buChar char="●"/>
              <a:tabLst>
                <a:tab pos="427355" algn="l"/>
                <a:tab pos="42799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there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were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many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null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present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in data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set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it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took time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clean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the</a:t>
            </a:r>
            <a:endParaRPr sz="1800">
              <a:latin typeface="Arial MT"/>
              <a:cs typeface="Arial MT"/>
            </a:endParaRPr>
          </a:p>
          <a:p>
            <a:pPr marL="42735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dataset.</a:t>
            </a:r>
            <a:endParaRPr sz="1800">
              <a:latin typeface="Arial MT"/>
              <a:cs typeface="Arial MT"/>
            </a:endParaRPr>
          </a:p>
          <a:p>
            <a:pPr marL="427355" indent="-415290">
              <a:lnSpc>
                <a:spcPct val="100000"/>
              </a:lnSpc>
              <a:spcBef>
                <a:spcPts val="650"/>
              </a:spcBef>
              <a:buChar char="●"/>
              <a:tabLst>
                <a:tab pos="427355" algn="l"/>
                <a:tab pos="427990" algn="l"/>
              </a:tabLst>
            </a:pP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Difficulty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selecting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appropriate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graph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trend.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287" y="2858699"/>
            <a:ext cx="2466972" cy="18478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675" y="2858699"/>
            <a:ext cx="2914647" cy="18478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6725" y="2858699"/>
            <a:ext cx="2857499" cy="1847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41675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  <a:r>
              <a:rPr spc="-50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spc="-5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073867"/>
            <a:ext cx="8060690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94360" algn="l"/>
                <a:tab pos="658495" algn="l"/>
              </a:tabLst>
            </a:pP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The customer segments thus deduced can be very useful in targeted marketing,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scouting for new customers and ultimately revenue growth. After knowing the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types		of customers, it depends upon the retailer policy whether to chase the high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value		customers and offer them better service and discounts or try and encourage </a:t>
            </a:r>
            <a:r>
              <a:rPr sz="1700" spc="-5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low/	medium value customers to shop more frequently or of higher monetary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values.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6890" y="2807500"/>
            <a:ext cx="2909234" cy="2075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925" y="469027"/>
            <a:ext cx="1860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</a:t>
            </a:r>
            <a:r>
              <a:rPr spc="-90" dirty="0"/>
              <a:t> </a:t>
            </a:r>
            <a:r>
              <a:rPr spc="-5" dirty="0"/>
              <a:t>Steps: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143" y="1081988"/>
            <a:ext cx="3141980" cy="278257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07034" indent="-384810">
              <a:lnSpc>
                <a:spcPct val="100000"/>
              </a:lnSpc>
              <a:spcBef>
                <a:spcPts val="10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Defining</a:t>
            </a:r>
            <a:r>
              <a:rPr sz="1500" spc="-3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the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problem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statement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Cleaning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ED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A</a:t>
            </a:r>
            <a:r>
              <a:rPr sz="1500" spc="-9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an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d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 dat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visualization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preprocessing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Feature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selection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Preparing</a:t>
            </a:r>
            <a:r>
              <a:rPr sz="1500" spc="-3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Dataset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for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endParaRPr sz="1500">
              <a:latin typeface="Arial MT"/>
              <a:cs typeface="Arial MT"/>
            </a:endParaRPr>
          </a:p>
          <a:p>
            <a:pPr marL="407034" indent="-384810">
              <a:lnSpc>
                <a:spcPct val="100000"/>
              </a:lnSpc>
              <a:spcBef>
                <a:spcPts val="900"/>
              </a:spcBef>
              <a:buChar char="●"/>
              <a:tabLst>
                <a:tab pos="407034" algn="l"/>
                <a:tab pos="40767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Applying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endParaRPr sz="1500">
              <a:latin typeface="Arial MT"/>
              <a:cs typeface="Arial MT"/>
            </a:endParaRPr>
          </a:p>
          <a:p>
            <a:pPr marL="407034" indent="-394970">
              <a:lnSpc>
                <a:spcPct val="100000"/>
              </a:lnSpc>
              <a:spcBef>
                <a:spcPts val="885"/>
              </a:spcBef>
              <a:buChar char="●"/>
              <a:tabLst>
                <a:tab pos="407034" algn="l"/>
                <a:tab pos="407670" algn="l"/>
              </a:tabLst>
            </a:pP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validation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637D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selection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300" y="834612"/>
            <a:ext cx="4333872" cy="1057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0650" y="2221675"/>
            <a:ext cx="2857499" cy="1600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</a:t>
            </a:r>
            <a:r>
              <a:rPr spc="-30" dirty="0"/>
              <a:t> </a:t>
            </a:r>
            <a:r>
              <a:rPr spc="-5" dirty="0"/>
              <a:t>is</a:t>
            </a:r>
            <a:r>
              <a:rPr spc="-25" dirty="0"/>
              <a:t> </a:t>
            </a:r>
            <a:r>
              <a:rPr spc="-5" dirty="0"/>
              <a:t>analytics</a:t>
            </a:r>
            <a:r>
              <a:rPr spc="-20" dirty="0"/>
              <a:t> </a:t>
            </a:r>
            <a:r>
              <a:rPr spc="-5" dirty="0"/>
              <a:t>useful</a:t>
            </a:r>
            <a:r>
              <a:rPr spc="-2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5" dirty="0"/>
              <a:t>Customer </a:t>
            </a:r>
            <a:r>
              <a:rPr spc="-765" dirty="0"/>
              <a:t> </a:t>
            </a:r>
            <a:r>
              <a:rPr spc="-5" dirty="0"/>
              <a:t>segmentation</a:t>
            </a:r>
            <a:r>
              <a:rPr spc="-1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427" y="1294219"/>
            <a:ext cx="4362450" cy="972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27355" indent="-415290">
              <a:lnSpc>
                <a:spcPct val="100000"/>
              </a:lnSpc>
              <a:spcBef>
                <a:spcPts val="425"/>
              </a:spcBef>
              <a:buChar char="●"/>
              <a:tabLst>
                <a:tab pos="427355" algn="l"/>
                <a:tab pos="42799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Recency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  <a:p>
            <a:pPr marL="427355" indent="-415290">
              <a:lnSpc>
                <a:spcPct val="100000"/>
              </a:lnSpc>
              <a:spcBef>
                <a:spcPts val="325"/>
              </a:spcBef>
              <a:buChar char="●"/>
              <a:tabLst>
                <a:tab pos="427355" algn="l"/>
                <a:tab pos="42799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Frequency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  <a:p>
            <a:pPr marL="427355" indent="-415290">
              <a:lnSpc>
                <a:spcPct val="100000"/>
              </a:lnSpc>
              <a:spcBef>
                <a:spcPts val="325"/>
              </a:spcBef>
              <a:buChar char="●"/>
              <a:tabLst>
                <a:tab pos="427355" algn="l"/>
                <a:tab pos="42799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Monetary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34F5C"/>
                </a:solidFill>
                <a:latin typeface="Arial MT"/>
                <a:cs typeface="Arial MT"/>
              </a:rPr>
              <a:t>Value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1526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Dataset</a:t>
            </a:r>
            <a:r>
              <a:rPr spc="-90" dirty="0"/>
              <a:t> 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35583"/>
            <a:ext cx="1633855" cy="6686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Rows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:</a:t>
            </a:r>
            <a:r>
              <a:rPr sz="1800" spc="-4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50" b="1" spc="-5" dirty="0">
                <a:solidFill>
                  <a:srgbClr val="134F5C"/>
                </a:solidFill>
                <a:latin typeface="Courier New"/>
                <a:cs typeface="Courier New"/>
              </a:rPr>
              <a:t>541909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Columns</a:t>
            </a:r>
            <a:r>
              <a:rPr sz="1800" spc="-3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:</a:t>
            </a:r>
            <a:r>
              <a:rPr sz="1800" spc="-3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950" y="2292568"/>
            <a:ext cx="7511649" cy="1869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200" y="16445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Variable</a:t>
            </a:r>
            <a:r>
              <a:rPr spc="-80" dirty="0"/>
              <a:t> </a:t>
            </a:r>
            <a:r>
              <a:rPr spc="-5" dirty="0"/>
              <a:t>Names: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046" y="637851"/>
            <a:ext cx="8092440" cy="432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265430" indent="-351790">
              <a:lnSpc>
                <a:spcPct val="135700"/>
              </a:lnSpc>
              <a:spcBef>
                <a:spcPts val="100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InvoiceNo: Invoice </a:t>
            </a:r>
            <a:r>
              <a:rPr sz="1600" spc="-20" dirty="0">
                <a:solidFill>
                  <a:srgbClr val="0000FF"/>
                </a:solidFill>
                <a:latin typeface="Arial MT"/>
                <a:cs typeface="Arial MT"/>
              </a:rPr>
              <a:t>number.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Nominal,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6-digit integral number uniquely assigned to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each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transaction. If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this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code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starts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 with letter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'c', it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indicates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cancellation.</a:t>
            </a:r>
            <a:endParaRPr sz="1600">
              <a:latin typeface="Arial MT"/>
              <a:cs typeface="Arial MT"/>
            </a:endParaRPr>
          </a:p>
          <a:p>
            <a:pPr marL="363855" marR="5715" indent="-351790">
              <a:lnSpc>
                <a:spcPct val="135700"/>
              </a:lnSpc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StockCode: Product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(item) code.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Nominal,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5-digit integral number uniquely assigned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each distinct product.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68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Description: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Product</a:t>
            </a:r>
            <a:r>
              <a:rPr sz="16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(item)</a:t>
            </a:r>
            <a:r>
              <a:rPr sz="16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name.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68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Quantity: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quantities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each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product</a:t>
            </a:r>
            <a:r>
              <a:rPr sz="16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(item)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per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transaction.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Numeric.</a:t>
            </a:r>
            <a:endParaRPr sz="1600">
              <a:latin typeface="Arial MT"/>
              <a:cs typeface="Arial MT"/>
            </a:endParaRPr>
          </a:p>
          <a:p>
            <a:pPr marL="363855" marR="5080" indent="-351790">
              <a:lnSpc>
                <a:spcPct val="135700"/>
              </a:lnSpc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InvoiceDate:</a:t>
            </a:r>
            <a:r>
              <a:rPr sz="1600" spc="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Invoice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Date and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time.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Numeric, the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day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and time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when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each transaction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was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generated.</a:t>
            </a:r>
            <a:endParaRPr sz="1600">
              <a:latin typeface="Arial MT"/>
              <a:cs typeface="Arial MT"/>
            </a:endParaRPr>
          </a:p>
          <a:p>
            <a:pPr marL="363855" indent="-351790">
              <a:lnSpc>
                <a:spcPct val="100000"/>
              </a:lnSpc>
              <a:spcBef>
                <a:spcPts val="68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UnitPrice:</a:t>
            </a:r>
            <a:r>
              <a:rPr sz="16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Unit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price.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Numeric,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Product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price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per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unit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in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sterling.</a:t>
            </a:r>
            <a:endParaRPr sz="1600">
              <a:latin typeface="Arial MT"/>
              <a:cs typeface="Arial MT"/>
            </a:endParaRPr>
          </a:p>
          <a:p>
            <a:pPr marL="363855" marR="12700" indent="-351790">
              <a:lnSpc>
                <a:spcPct val="135700"/>
              </a:lnSpc>
              <a:buClr>
                <a:srgbClr val="0000FF"/>
              </a:buClr>
              <a:buFont typeface="Arial MT"/>
              <a:buChar char="●"/>
              <a:tabLst>
                <a:tab pos="419734" algn="l"/>
                <a:tab pos="420370" algn="l"/>
              </a:tabLst>
            </a:pPr>
            <a:r>
              <a:rPr dirty="0"/>
              <a:t>	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CustomerID: Customer </a:t>
            </a:r>
            <a:r>
              <a:rPr sz="1600" spc="-20" dirty="0">
                <a:solidFill>
                  <a:srgbClr val="0000FF"/>
                </a:solidFill>
                <a:latin typeface="Arial MT"/>
                <a:cs typeface="Arial MT"/>
              </a:rPr>
              <a:t>number.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Nominal,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5-digit integral number uniquely assigned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each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customer.</a:t>
            </a:r>
            <a:endParaRPr sz="1600">
              <a:latin typeface="Arial MT"/>
              <a:cs typeface="Arial MT"/>
            </a:endParaRPr>
          </a:p>
          <a:p>
            <a:pPr marL="363855" marR="521334" indent="-351790">
              <a:lnSpc>
                <a:spcPct val="135700"/>
              </a:lnSpc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Country: Country name. Nominal, the name of the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country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where each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customer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resides.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463075"/>
            <a:ext cx="4528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C0000"/>
                </a:solidFill>
                <a:latin typeface="Arial"/>
                <a:cs typeface="Arial"/>
              </a:rPr>
              <a:t>Exploratory</a:t>
            </a:r>
            <a:r>
              <a:rPr sz="2800" b="1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Data</a:t>
            </a:r>
            <a:r>
              <a:rPr sz="2800" b="1" spc="-1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Analysis: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3" y="1008602"/>
            <a:ext cx="7614284" cy="5842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0" marR="5080" indent="-114300">
              <a:lnSpc>
                <a:spcPct val="103699"/>
              </a:lnSpc>
              <a:spcBef>
                <a:spcPts val="20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EDA is used to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analyze what the data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tell us before the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modeling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or by </a:t>
            </a:r>
            <a:r>
              <a:rPr sz="1800" spc="-49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applying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any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set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of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instructions/code.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49" y="2243300"/>
            <a:ext cx="3829747" cy="2071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64251"/>
            <a:ext cx="3160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Top</a:t>
            </a:r>
            <a:r>
              <a:rPr spc="-50" dirty="0"/>
              <a:t> </a:t>
            </a:r>
            <a:r>
              <a:rPr spc="-5" dirty="0"/>
              <a:t>30</a:t>
            </a:r>
            <a:r>
              <a:rPr spc="-30" dirty="0"/>
              <a:t> </a:t>
            </a:r>
            <a:r>
              <a:rPr spc="-5" dirty="0"/>
              <a:t>customers: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775" y="1210925"/>
            <a:ext cx="8251049" cy="3125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75" y="61309"/>
            <a:ext cx="451485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" dirty="0">
                <a:latin typeface="Trebuchet MS"/>
                <a:cs typeface="Trebuchet MS"/>
              </a:rPr>
              <a:t>Periodical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purchasing</a:t>
            </a:r>
            <a:r>
              <a:rPr sz="2750" spc="-4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stats: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50" y="844225"/>
            <a:ext cx="3908648" cy="19183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775" y="2993737"/>
            <a:ext cx="4854198" cy="18647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81814" y="3573007"/>
            <a:ext cx="2500630" cy="7207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6870" marR="5080" indent="-344805">
              <a:lnSpc>
                <a:spcPct val="123700"/>
              </a:lnSpc>
              <a:spcBef>
                <a:spcPts val="225"/>
              </a:spcBef>
              <a:buClr>
                <a:srgbClr val="3C78D8"/>
              </a:buClr>
              <a:buSzPct val="150000"/>
              <a:buFont typeface="Arial MT"/>
              <a:buChar char="●"/>
              <a:tabLst>
                <a:tab pos="481330" algn="l"/>
                <a:tab pos="481965" algn="l"/>
              </a:tabLst>
            </a:pPr>
            <a:r>
              <a:rPr dirty="0"/>
              <a:t>	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there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huge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sale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in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the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month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october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november.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063" y="1094744"/>
            <a:ext cx="269113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  <a:tab pos="349250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huge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spike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in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2011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this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because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only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have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december</a:t>
            </a:r>
            <a:r>
              <a:rPr sz="1200" b="1" spc="3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months</a:t>
            </a:r>
            <a:r>
              <a:rPr sz="1200" b="1" spc="3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data</a:t>
            </a:r>
            <a:r>
              <a:rPr sz="1200" b="1" spc="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from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2010.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776</Words>
  <Application>Microsoft Office PowerPoint</Application>
  <PresentationFormat>On-screen Show (16:9)</PresentationFormat>
  <Paragraphs>86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Capstone Project  Online Retail Customer  Segmentation Tushar Gautam</vt:lpstr>
      <vt:lpstr>Problem Statement:</vt:lpstr>
      <vt:lpstr>Key Steps:</vt:lpstr>
      <vt:lpstr>Why is analytics useful for Customer  segmentation ?</vt:lpstr>
      <vt:lpstr>Dataset :</vt:lpstr>
      <vt:lpstr>Variable Names:</vt:lpstr>
      <vt:lpstr>PowerPoint Presentation</vt:lpstr>
      <vt:lpstr>Top 30 customers:</vt:lpstr>
      <vt:lpstr>Periodical purchasing stats:</vt:lpstr>
      <vt:lpstr>PowerPoint Presentation</vt:lpstr>
      <vt:lpstr>Most revenue generated weekday:</vt:lpstr>
      <vt:lpstr>High quantity and high purchasing countries stats:</vt:lpstr>
      <vt:lpstr>High quantity and high  purchasing countries stats:</vt:lpstr>
      <vt:lpstr>Product Sales Categorization:</vt:lpstr>
      <vt:lpstr>Top sold and revenue generated product:</vt:lpstr>
      <vt:lpstr>Highest quantity of products purchased by  customer and Customers who buy often but  spend very little:</vt:lpstr>
      <vt:lpstr>Customers category:</vt:lpstr>
      <vt:lpstr>Most customers lost in month:</vt:lpstr>
      <vt:lpstr>Recency, Frequency and Monetary Value score:</vt:lpstr>
      <vt:lpstr>Before and after log transformation:</vt:lpstr>
      <vt:lpstr>Finding Optimal Cluster:</vt:lpstr>
      <vt:lpstr>PowerPoint Presentation</vt:lpstr>
      <vt:lpstr>Classification models used for prediction:</vt:lpstr>
      <vt:lpstr>Evaluation Matrix:</vt:lpstr>
      <vt:lpstr>Challenges:</vt:lpstr>
      <vt:lpstr>Summary of conclusion: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 Customer  Segmentation Capstone Project.pptx.pptx</dc:title>
  <cp:lastModifiedBy>Tushar Gautam</cp:lastModifiedBy>
  <cp:revision>2</cp:revision>
  <dcterms:created xsi:type="dcterms:W3CDTF">2022-12-28T12:56:58Z</dcterms:created>
  <dcterms:modified xsi:type="dcterms:W3CDTF">2022-12-28T13:30:56Z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